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6"/>
    <p:restoredTop sz="94629"/>
  </p:normalViewPr>
  <p:slideViewPr>
    <p:cSldViewPr snapToGrid="0" snapToObjects="1" showGuides="1">
      <p:cViewPr varScale="1">
        <p:scale>
          <a:sx n="126" d="100"/>
          <a:sy n="126" d="100"/>
        </p:scale>
        <p:origin x="216" y="520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40CF5-8D37-2B49-B0CB-E78E833A27BE}" type="datetimeFigureOut">
              <a:rPr lang="en-US" smtClean="0"/>
              <a:t>11/8/18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5CC99-EED2-4B4E-B80A-B11C2900E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5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75CC99-EED2-4B4E-B80A-B11C2900EC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97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2BD35-B879-D840-A348-165C8D5D5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6840CD-41AA-434A-9988-DD518DC09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13286-6CA4-7A41-BBB4-C53C77009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A111-4CAA-2847-A008-0BF4D6762BDE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7BC06-0C22-A145-9225-A279D98A6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48B6F-0BFD-E647-8261-B669CA8C7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0847-9697-8245-B53A-F266A710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3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DD5AB-130B-5A47-9BEB-7596B7F40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3D8CE-9E15-4447-8A80-5A11BF2F0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9935C-866F-3748-A16E-07BF42EE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A111-4CAA-2847-A008-0BF4D6762BDE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A9804-554B-7A40-A6CE-45EA2DB7C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459FA-90A5-4E4E-B533-E7A601D83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0847-9697-8245-B53A-F266A710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4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1E8311-CABD-DD45-8F4B-5711F7A3F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22B8B-8FE0-C145-B4FB-CFA4ADA60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2D410-641D-6B4D-9147-045171FA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A111-4CAA-2847-A008-0BF4D6762BDE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B706D-54FF-3C42-951D-962CA3682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198AC-CDB1-4E47-96C3-B40BC52C9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0847-9697-8245-B53A-F266A710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6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79C0B-B602-9542-B974-E0F0C7FAF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80CF1-0D02-CB41-9305-0C6A3225E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1CB26-EA34-1E4F-810B-C761E123D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A111-4CAA-2847-A008-0BF4D6762BDE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FF75B-EDB4-A34D-A94A-A192E1780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50A47-DC98-3F47-84A3-D8C1D08D4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0847-9697-8245-B53A-F266A710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8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5DCC0-D23F-A94A-94B4-E64220CDA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7D9E3-5B6D-7943-9C99-492B2E015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DF637-C668-9048-97E4-1B3E6A20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A111-4CAA-2847-A008-0BF4D6762BDE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6D599-58D4-8845-A3EA-6EA7326D6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7D508-3DFC-2B4E-8072-9430AFBA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0847-9697-8245-B53A-F266A710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5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5B79-2C27-ED4F-8842-C1FB67DB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DF7B9-CE58-3C4F-BDA0-4F7425639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7D6566-E885-C84F-9169-5AA041824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3029A-D0EC-AE44-8A74-663981B62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A111-4CAA-2847-A008-0BF4D6762BDE}" type="datetimeFigureOut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EEE77-FAD6-9145-BF0F-9BF632FA2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914A9D-BE6E-B140-AAF8-BFDE6106F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0847-9697-8245-B53A-F266A710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0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3F17A-14DA-034F-B6F2-48C0088E3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A989D-4A66-7646-AD27-B5BB1C3FF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6CED34-50C6-F645-AE4C-1FE898C39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E98EA2-12D9-4846-9971-9F15D0F00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CFF68E-FCE0-714C-A34F-3FC008223D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B54E40-3A79-794F-9CED-C0EDED56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A111-4CAA-2847-A008-0BF4D6762BDE}" type="datetimeFigureOut">
              <a:rPr lang="en-US" smtClean="0"/>
              <a:t>11/8/18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6D76BD-CA0D-3249-A25B-12DC862AF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C68BDF-C727-CF49-8EAC-F42F8BB50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0847-9697-8245-B53A-F266A710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BAA5C-37CF-E441-A592-C02679472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814A0-A5D5-A744-A50A-DF5C80BFF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A111-4CAA-2847-A008-0BF4D6762BDE}" type="datetimeFigureOut">
              <a:rPr lang="en-US" smtClean="0"/>
              <a:t>11/8/18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A28A7-D34F-B44D-BE6E-37F8CB30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BAD37A-0289-B041-99D9-7D7CA541A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0847-9697-8245-B53A-F266A710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D474A-9F1F-0B4D-8252-D3BF1C3F1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A111-4CAA-2847-A008-0BF4D6762BDE}" type="datetimeFigureOut">
              <a:rPr lang="en-US" smtClean="0"/>
              <a:t>11/8/18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E0A6AF-55B4-C544-896D-108F473D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E3B7A0-8D9B-5945-9AC3-4269D994F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0847-9697-8245-B53A-F266A710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1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28180-2177-984C-B72A-38E0022EC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186C1-43D2-1F45-A386-FC88E5538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9C0BF-8A54-4F4A-A31F-02D3956B6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5149BA-B4B1-F04D-B379-5E8303AEC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A111-4CAA-2847-A008-0BF4D6762BDE}" type="datetimeFigureOut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7BFAB-B081-6B49-9C20-A58E2F8FB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7E953-EDE7-5448-A6D0-5864C4B52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0847-9697-8245-B53A-F266A710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2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E29D2-DECC-C346-BBF9-C03AD6B9E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05FEBE-D2BA-2045-B1FB-D84EBD3FD8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1E05B4-90F8-BB4B-A49C-9CB0C0A13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CB3F6-6D80-FD4D-BDA9-30DE02DB3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A111-4CAA-2847-A008-0BF4D6762BDE}" type="datetimeFigureOut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F8ABA-FA2F-9044-AA27-3B700ECA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FB948-3A9F-DD40-A2C2-09D270967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0847-9697-8245-B53A-F266A710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6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2B91C8-31AC-BA40-A7AA-1F2376F3A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A8BAE-0DF7-4B43-A79B-803A9AF7B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BE23A-D36D-4240-858A-255B88129E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4A111-4CAA-2847-A008-0BF4D6762BDE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30C23-251C-5F4E-BE3A-EE97A47CA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7E5EB-B323-3745-87F4-207424DD85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20847-9697-8245-B53A-F266A710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5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mooc.us19.list-manage.com/track/click?u=49c657a296d884a1a62200e15&amp;id=198da7fb55&amp;e=7641a0c871" TargetMode="External"/><Relationship Id="rId18" Type="http://schemas.openxmlformats.org/officeDocument/2006/relationships/hyperlink" Target="https://mooc.us19.list-manage.com/track/click?u=49c657a296d884a1a62200e15&amp;id=6005671105&amp;e=7641a0c871" TargetMode="External"/><Relationship Id="rId26" Type="http://schemas.openxmlformats.org/officeDocument/2006/relationships/hyperlink" Target="https://el30.mooc.ca/cgi-bin/page.cgi?module=8" TargetMode="External"/><Relationship Id="rId39" Type="http://schemas.openxmlformats.org/officeDocument/2006/relationships/hyperlink" Target="https://mooc.us19.list-manage.com/track/click?u=49c657a296d884a1a62200e15&amp;id=8ccc7288c9&amp;e=7641a0c871" TargetMode="External"/><Relationship Id="rId21" Type="http://schemas.openxmlformats.org/officeDocument/2006/relationships/hyperlink" Target="https://el30.mooc.ca/cgi-bin/page.cgi?module=3" TargetMode="External"/><Relationship Id="rId34" Type="http://schemas.openxmlformats.org/officeDocument/2006/relationships/hyperlink" Target="https://el30.mooc.ca/course_feeds.htm" TargetMode="External"/><Relationship Id="rId7" Type="http://schemas.openxmlformats.org/officeDocument/2006/relationships/hyperlink" Target="https://el30.mooc.ca/cgi-bin/page.cgi?post=68441" TargetMode="External"/><Relationship Id="rId12" Type="http://schemas.openxmlformats.org/officeDocument/2006/relationships/hyperlink" Target="https://mooc.us19.list-manage.com/track/click?u=49c657a296d884a1a62200e15&amp;id=d5dbd677e9&amp;e=7641a0c871" TargetMode="External"/><Relationship Id="rId17" Type="http://schemas.openxmlformats.org/officeDocument/2006/relationships/image" Target="../media/image1.png"/><Relationship Id="rId25" Type="http://schemas.openxmlformats.org/officeDocument/2006/relationships/hyperlink" Target="https://el30.mooc.ca/cgi-bin/page.cgi?module=7" TargetMode="External"/><Relationship Id="rId33" Type="http://schemas.openxmlformats.org/officeDocument/2006/relationships/hyperlink" Target="https://el30.mooc.ca/course_activities.htm" TargetMode="External"/><Relationship Id="rId38" Type="http://schemas.openxmlformats.org/officeDocument/2006/relationships/hyperlink" Target="https://mooc.us19.list-manage.com/track/click?u=49c657a296d884a1a62200e15&amp;id=b0ac3d9114&amp;e=7641a0c871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mooc.us19.list-manage.com/track/click?u=49c657a296d884a1a62200e15&amp;id=cabcd59012&amp;e=7641a0c871" TargetMode="External"/><Relationship Id="rId20" Type="http://schemas.openxmlformats.org/officeDocument/2006/relationships/hyperlink" Target="https://el30.mooc.ca/course_activity_centre.htm" TargetMode="External"/><Relationship Id="rId29" Type="http://schemas.openxmlformats.org/officeDocument/2006/relationships/hyperlink" Target="https://el30.mooc.ca/cgi-bin/page.cgi?module=1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dium.com/basecs/a-gentle-introduction-to-graph-theory-77969829ead8" TargetMode="External"/><Relationship Id="rId11" Type="http://schemas.openxmlformats.org/officeDocument/2006/relationships/hyperlink" Target="https://mooc.us19.list-manage.com/track/click?u=49c657a296d884a1a62200e15&amp;id=f70a61ba26&amp;e=7641a0c871" TargetMode="External"/><Relationship Id="rId24" Type="http://schemas.openxmlformats.org/officeDocument/2006/relationships/hyperlink" Target="https://el30.mooc.ca/cgi-bin/page.cgi?module=6" TargetMode="External"/><Relationship Id="rId32" Type="http://schemas.openxmlformats.org/officeDocument/2006/relationships/hyperlink" Target="https://el30.mooc.ca/course_videos.htm" TargetMode="External"/><Relationship Id="rId37" Type="http://schemas.openxmlformats.org/officeDocument/2006/relationships/hyperlink" Target="https://el30.mooc.ca/terms_of_service.htm" TargetMode="External"/><Relationship Id="rId5" Type="http://schemas.openxmlformats.org/officeDocument/2006/relationships/hyperlink" Target="https://el30.mooc.ca/cgi-bin/archive.cgi?page=course_newsletter.htm" TargetMode="External"/><Relationship Id="rId15" Type="http://schemas.openxmlformats.org/officeDocument/2006/relationships/hyperlink" Target="https://mooc.us19.list-manage.com/track/click?u=49c657a296d884a1a62200e15&amp;id=bc44aca26c&amp;e=7641a0c871" TargetMode="External"/><Relationship Id="rId23" Type="http://schemas.openxmlformats.org/officeDocument/2006/relationships/hyperlink" Target="https://el30.mooc.ca/cgi-bin/page.cgi?module=5" TargetMode="External"/><Relationship Id="rId28" Type="http://schemas.openxmlformats.org/officeDocument/2006/relationships/hyperlink" Target="https://el30.mooc.ca/cgi-bin/page.cgi?module=10" TargetMode="External"/><Relationship Id="rId36" Type="http://schemas.openxmlformats.org/officeDocument/2006/relationships/hyperlink" Target="https://el30.mooc.ca/privacy.htm" TargetMode="External"/><Relationship Id="rId10" Type="http://schemas.openxmlformats.org/officeDocument/2006/relationships/hyperlink" Target="https://mooc.us19.list-manage.com/track/click?u=49c657a296d884a1a62200e15&amp;id=30a72fe392&amp;e=7641a0c871" TargetMode="External"/><Relationship Id="rId19" Type="http://schemas.openxmlformats.org/officeDocument/2006/relationships/hyperlink" Target="https://el30.mooc.ca/course_newsletter_subscribe.htm" TargetMode="External"/><Relationship Id="rId31" Type="http://schemas.openxmlformats.org/officeDocument/2006/relationships/hyperlink" Target="https://el30.mooc.ca/cgi-bin/page.cgi?module=13" TargetMode="External"/><Relationship Id="rId4" Type="http://schemas.openxmlformats.org/officeDocument/2006/relationships/hyperlink" Target="https://el30.mooc.ca/archives.htm" TargetMode="External"/><Relationship Id="rId9" Type="http://schemas.openxmlformats.org/officeDocument/2006/relationships/hyperlink" Target="https://mooc.us19.list-manage.com/track/click?u=49c657a296d884a1a62200e15&amp;id=dc45dcbea5&amp;e=7641a0c871" TargetMode="External"/><Relationship Id="rId14" Type="http://schemas.openxmlformats.org/officeDocument/2006/relationships/hyperlink" Target="https://mooc.us19.list-manage.com/track/click?u=49c657a296d884a1a62200e15&amp;id=b567d11385&amp;e=7641a0c871" TargetMode="External"/><Relationship Id="rId22" Type="http://schemas.openxmlformats.org/officeDocument/2006/relationships/hyperlink" Target="https://el30.mooc.ca/cgi-bin/page.cgi?module=4" TargetMode="External"/><Relationship Id="rId27" Type="http://schemas.openxmlformats.org/officeDocument/2006/relationships/hyperlink" Target="https://el30.mooc.ca/cgi-bin/page.cgi?module=9" TargetMode="External"/><Relationship Id="rId30" Type="http://schemas.openxmlformats.org/officeDocument/2006/relationships/hyperlink" Target="https://el30.mooc.ca/cgi-bin/page.cgi?module=12" TargetMode="External"/><Relationship Id="rId35" Type="http://schemas.openxmlformats.org/officeDocument/2006/relationships/hyperlink" Target="https://el30.mooc.ca/submit_feed.htm" TargetMode="External"/><Relationship Id="rId8" Type="http://schemas.openxmlformats.org/officeDocument/2006/relationships/hyperlink" Target="https://el30.mooc.ca/post/68442/rd" TargetMode="External"/><Relationship Id="rId3" Type="http://schemas.openxmlformats.org/officeDocument/2006/relationships/hyperlink" Target="https://el30.mooc.ca/course_outlin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B75921C1-65B2-E84D-92AB-B88668E6DBB3}"/>
              </a:ext>
            </a:extLst>
          </p:cNvPr>
          <p:cNvGrpSpPr/>
          <p:nvPr/>
        </p:nvGrpSpPr>
        <p:grpSpPr>
          <a:xfrm>
            <a:off x="-45991" y="-38732"/>
            <a:ext cx="12251788" cy="6904863"/>
            <a:chOff x="-45991" y="-38732"/>
            <a:chExt cx="12251788" cy="6904863"/>
          </a:xfrm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8EAAD1D6-02FA-E54A-8572-2C9CC1C0299B}"/>
                </a:ext>
              </a:extLst>
            </p:cNvPr>
            <p:cNvGrpSpPr/>
            <p:nvPr/>
          </p:nvGrpSpPr>
          <p:grpSpPr>
            <a:xfrm>
              <a:off x="-45991" y="367823"/>
              <a:ext cx="12062786" cy="6498308"/>
              <a:chOff x="-352268" y="111503"/>
              <a:chExt cx="12062786" cy="6498308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409210A4-8E1E-BF4F-BF81-002351F8341F}"/>
                  </a:ext>
                </a:extLst>
              </p:cNvPr>
              <p:cNvSpPr/>
              <p:nvPr/>
            </p:nvSpPr>
            <p:spPr>
              <a:xfrm>
                <a:off x="-352268" y="591859"/>
                <a:ext cx="2959100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>
                    <a:effectLst/>
                    <a:latin typeface="Helvetica Neue" panose="02000503000000020004" pitchFamily="2" charset="0"/>
                  </a:rPr>
                  <a:t>E-Learning 3.0</a:t>
                </a:r>
                <a:br>
                  <a:rPr lang="en-US" sz="900" dirty="0">
                    <a:effectLst/>
                    <a:latin typeface="Helvetica Neue" panose="02000503000000020004" pitchFamily="2" charset="0"/>
                  </a:rPr>
                </a:br>
                <a:r>
                  <a:rPr lang="en-US" sz="900" dirty="0">
                    <a:effectLst/>
                    <a:latin typeface="Helvetica Neue" panose="02000503000000020004" pitchFamily="2" charset="0"/>
                  </a:rPr>
                  <a:t>Course Out line </a:t>
                </a:r>
              </a:p>
              <a:p>
                <a:pPr algn="ctr"/>
                <a:r>
                  <a: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  <a:hlinkClick r:id="rId3"/>
                  </a:rPr>
                  <a:t>https://el30.mooc.ca/course_outline.htm</a:t>
                </a:r>
                <a:endParaRPr lang="en-US" sz="900" dirty="0">
                  <a:solidFill>
                    <a:srgbClr val="DCA10D"/>
                  </a:solidFill>
                  <a:effectLst/>
                  <a:latin typeface="Helvetica Neue" panose="02000503000000020004" pitchFamily="2" charset="0"/>
                </a:endParaRPr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71F7CCB4-8CEF-3841-96E9-CC56D723EEC5}"/>
                  </a:ext>
                </a:extLst>
              </p:cNvPr>
              <p:cNvGrpSpPr/>
              <p:nvPr/>
            </p:nvGrpSpPr>
            <p:grpSpPr>
              <a:xfrm>
                <a:off x="-17964" y="111503"/>
                <a:ext cx="11728482" cy="6498308"/>
                <a:chOff x="-15735" y="176649"/>
                <a:chExt cx="11728482" cy="6498308"/>
              </a:xfrm>
            </p:grpSpPr>
            <p:sp>
              <p:nvSpPr>
                <p:cNvPr id="120" name="Oval 119">
                  <a:extLst>
                    <a:ext uri="{FF2B5EF4-FFF2-40B4-BE49-F238E27FC236}">
                      <a16:creationId xmlns:a16="http://schemas.microsoft.com/office/drawing/2014/main" id="{03F52D0C-992B-484C-B42A-EFE46C34FA2D}"/>
                    </a:ext>
                  </a:extLst>
                </p:cNvPr>
                <p:cNvSpPr/>
                <p:nvPr/>
              </p:nvSpPr>
              <p:spPr>
                <a:xfrm>
                  <a:off x="5246552" y="2167220"/>
                  <a:ext cx="981968" cy="573706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840EA42F-D772-A941-A2E5-846BB446E153}"/>
                    </a:ext>
                  </a:extLst>
                </p:cNvPr>
                <p:cNvSpPr/>
                <p:nvPr/>
              </p:nvSpPr>
              <p:spPr>
                <a:xfrm>
                  <a:off x="4575612" y="5118932"/>
                  <a:ext cx="3116974" cy="688629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092FA99C-4141-2742-8E28-9227DB794561}"/>
                    </a:ext>
                  </a:extLst>
                </p:cNvPr>
                <p:cNvSpPr/>
                <p:nvPr/>
              </p:nvSpPr>
              <p:spPr>
                <a:xfrm rot="5400000">
                  <a:off x="-464932" y="3825896"/>
                  <a:ext cx="3437646" cy="2260475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4B89375F-20FE-0140-B51F-053E324E32AC}"/>
                    </a:ext>
                  </a:extLst>
                </p:cNvPr>
                <p:cNvSpPr/>
                <p:nvPr/>
              </p:nvSpPr>
              <p:spPr>
                <a:xfrm>
                  <a:off x="-15735" y="682442"/>
                  <a:ext cx="2236074" cy="630155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3E2152BF-A58E-014D-831B-E4F04CFE5A9A}"/>
                    </a:ext>
                  </a:extLst>
                </p:cNvPr>
                <p:cNvSpPr/>
                <p:nvPr/>
              </p:nvSpPr>
              <p:spPr>
                <a:xfrm>
                  <a:off x="2070886" y="232132"/>
                  <a:ext cx="2236074" cy="630155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DD2C9C5-250F-C34E-8040-1A2736293926}"/>
                    </a:ext>
                  </a:extLst>
                </p:cNvPr>
                <p:cNvSpPr txBox="1"/>
                <p:nvPr/>
              </p:nvSpPr>
              <p:spPr>
                <a:xfrm>
                  <a:off x="4753962" y="496020"/>
                  <a:ext cx="2870273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/>
                    <a:t>E-Learning 3.0 Newsletter</a:t>
                  </a:r>
                  <a:br>
                    <a:rPr lang="en-US" dirty="0"/>
                  </a:br>
                  <a:r>
                    <a:rPr lang="en-US" dirty="0"/>
                    <a:t>Newsletter archives are </a:t>
                  </a:r>
                  <a:r>
                    <a:rPr lang="en-US" dirty="0">
                      <a:hlinkClick r:id="rId4"/>
                    </a:rPr>
                    <a:t>here</a:t>
                  </a:r>
                  <a:br>
                    <a:rPr lang="en-US" dirty="0"/>
                  </a:br>
                  <a:r>
                    <a:rPr lang="en-US" b="1" dirty="0"/>
                    <a:t>Week 3: Graph</a:t>
                  </a:r>
                  <a:endParaRPr lang="en-US" dirty="0"/>
                </a:p>
              </p:txBody>
            </p:sp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FF413F7F-B17F-2C43-A5B0-FFC78C3B1BEE}"/>
                    </a:ext>
                  </a:extLst>
                </p:cNvPr>
                <p:cNvSpPr txBox="1"/>
                <p:nvPr/>
              </p:nvSpPr>
              <p:spPr>
                <a:xfrm>
                  <a:off x="8144316" y="426639"/>
                  <a:ext cx="6144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hlinkClick r:id="rId5"/>
                    </a:rPr>
                    <a:t>here</a:t>
                  </a:r>
                  <a:endParaRPr lang="en-US" dirty="0"/>
                </a:p>
              </p:txBody>
            </p:sp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FF5DD165-662D-4348-9237-FE4F29206B11}"/>
                    </a:ext>
                  </a:extLst>
                </p:cNvPr>
                <p:cNvSpPr txBox="1"/>
                <p:nvPr/>
              </p:nvSpPr>
              <p:spPr>
                <a:xfrm>
                  <a:off x="2930890" y="1156018"/>
                  <a:ext cx="2209259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i="1" u="sng" dirty="0"/>
                    <a:t>Resources </a:t>
                  </a:r>
                </a:p>
                <a:p>
                  <a:pPr algn="ctr"/>
                  <a:r>
                    <a:rPr lang="en-US" b="1" i="1" dirty="0"/>
                    <a:t>+ 3 more </a:t>
                  </a:r>
                  <a:r>
                    <a:rPr lang="en-US" b="1" i="1" dirty="0">
                      <a:solidFill>
                        <a:srgbClr val="FF0000"/>
                      </a:solidFill>
                    </a:rPr>
                    <a:t>Child Nodes</a:t>
                  </a:r>
                  <a:endParaRPr lang="en-US" b="1" i="1" dirty="0"/>
                </a:p>
              </p:txBody>
            </p:sp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C31D2DEF-94C6-AD46-BEAA-19D528E07E42}"/>
                    </a:ext>
                  </a:extLst>
                </p:cNvPr>
                <p:cNvSpPr txBox="1"/>
                <p:nvPr/>
              </p:nvSpPr>
              <p:spPr>
                <a:xfrm>
                  <a:off x="7577185" y="1433587"/>
                  <a:ext cx="2265364" cy="67710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b="1" u="sng" dirty="0"/>
                    <a:t>Posts </a:t>
                  </a:r>
                </a:p>
                <a:p>
                  <a:pPr algn="ctr"/>
                  <a:r>
                    <a:rPr lang="en-US" b="1" i="1" dirty="0"/>
                    <a:t>+ 6 more </a:t>
                  </a:r>
                  <a:r>
                    <a:rPr lang="en-US" b="1" i="1" dirty="0">
                      <a:solidFill>
                        <a:srgbClr val="FF0000"/>
                      </a:solidFill>
                    </a:rPr>
                    <a:t>Child Nodes</a:t>
                  </a: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3807A6D9-2FFC-C341-9D6D-2CB72C16CB52}"/>
                    </a:ext>
                  </a:extLst>
                </p:cNvPr>
                <p:cNvSpPr/>
                <p:nvPr/>
              </p:nvSpPr>
              <p:spPr>
                <a:xfrm>
                  <a:off x="4591918" y="176649"/>
                  <a:ext cx="3005976" cy="1425442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7ED5A072-423C-F443-A932-C4718F7E4AD2}"/>
                    </a:ext>
                  </a:extLst>
                </p:cNvPr>
                <p:cNvSpPr/>
                <p:nvPr/>
              </p:nvSpPr>
              <p:spPr>
                <a:xfrm>
                  <a:off x="8082916" y="423814"/>
                  <a:ext cx="743695" cy="573706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B752F47F-58AB-8B4C-9A43-1AEDAE08468D}"/>
                    </a:ext>
                  </a:extLst>
                </p:cNvPr>
                <p:cNvGrpSpPr/>
                <p:nvPr/>
              </p:nvGrpSpPr>
              <p:grpSpPr>
                <a:xfrm>
                  <a:off x="3145879" y="2557701"/>
                  <a:ext cx="2857490" cy="1675512"/>
                  <a:chOff x="3205655" y="2354501"/>
                  <a:chExt cx="2857490" cy="1675512"/>
                </a:xfrm>
              </p:grpSpPr>
              <p:sp>
                <p:nvSpPr>
                  <p:cNvPr id="43" name="Oval 42">
                    <a:extLst>
                      <a:ext uri="{FF2B5EF4-FFF2-40B4-BE49-F238E27FC236}">
                        <a16:creationId xmlns:a16="http://schemas.microsoft.com/office/drawing/2014/main" id="{B4D162FF-F035-6F44-945B-4D5B4889A928}"/>
                      </a:ext>
                    </a:extLst>
                  </p:cNvPr>
                  <p:cNvSpPr/>
                  <p:nvPr/>
                </p:nvSpPr>
                <p:spPr>
                  <a:xfrm>
                    <a:off x="3269623" y="3450511"/>
                    <a:ext cx="981968" cy="573706"/>
                  </a:xfrm>
                  <a:prstGeom prst="ellipse">
                    <a:avLst/>
                  </a:prstGeom>
                  <a:solidFill>
                    <a:schemeClr val="bg1">
                      <a:alpha val="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Oval 23">
                    <a:extLst>
                      <a:ext uri="{FF2B5EF4-FFF2-40B4-BE49-F238E27FC236}">
                        <a16:creationId xmlns:a16="http://schemas.microsoft.com/office/drawing/2014/main" id="{BFE2AFB0-AFED-084E-B2CD-A14447E91F49}"/>
                      </a:ext>
                    </a:extLst>
                  </p:cNvPr>
                  <p:cNvSpPr/>
                  <p:nvPr/>
                </p:nvSpPr>
                <p:spPr>
                  <a:xfrm>
                    <a:off x="5081177" y="3456307"/>
                    <a:ext cx="981968" cy="573706"/>
                  </a:xfrm>
                  <a:prstGeom prst="ellipse">
                    <a:avLst/>
                  </a:prstGeom>
                  <a:solidFill>
                    <a:schemeClr val="bg1">
                      <a:alpha val="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95BC56AC-65E4-5642-83BC-688809551124}"/>
                      </a:ext>
                    </a:extLst>
                  </p:cNvPr>
                  <p:cNvSpPr txBox="1"/>
                  <p:nvPr/>
                </p:nvSpPr>
                <p:spPr>
                  <a:xfrm>
                    <a:off x="3906308" y="2356183"/>
                    <a:ext cx="1693628" cy="73866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>
                        <a:hlinkClick r:id="rId6"/>
                      </a:rPr>
                      <a:t>A Gentle Introduction To Graph Theory</a:t>
                    </a:r>
                    <a:endParaRPr lang="en-US" sz="1400" dirty="0"/>
                  </a:p>
                </p:txBody>
              </p:sp>
              <p:sp>
                <p:nvSpPr>
                  <p:cNvPr id="9" name="TextBox 8">
                    <a:extLst>
                      <a:ext uri="{FF2B5EF4-FFF2-40B4-BE49-F238E27FC236}">
                        <a16:creationId xmlns:a16="http://schemas.microsoft.com/office/drawing/2014/main" id="{FA6EC0B6-AEAE-3540-BC90-2452884B7BD9}"/>
                      </a:ext>
                    </a:extLst>
                  </p:cNvPr>
                  <p:cNvSpPr txBox="1"/>
                  <p:nvPr/>
                </p:nvSpPr>
                <p:spPr>
                  <a:xfrm>
                    <a:off x="3205655" y="3576235"/>
                    <a:ext cx="106554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/>
                      <a:t>[</a:t>
                    </a:r>
                    <a:r>
                      <a:rPr lang="en-US" sz="1400" dirty="0">
                        <a:hlinkClick r:id="rId6"/>
                      </a:rPr>
                      <a:t>Direct Link</a:t>
                    </a:r>
                    <a:r>
                      <a:rPr lang="en-US" sz="1400" dirty="0"/>
                      <a:t>]</a:t>
                    </a:r>
                  </a:p>
                </p:txBody>
              </p:sp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E8550968-A9B7-6D4C-B83B-23664D6ED8A6}"/>
                      </a:ext>
                    </a:extLst>
                  </p:cNvPr>
                  <p:cNvSpPr txBox="1"/>
                  <p:nvPr/>
                </p:nvSpPr>
                <p:spPr>
                  <a:xfrm>
                    <a:off x="5081177" y="3516991"/>
                    <a:ext cx="95814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dirty="0"/>
                      <a:t>[</a:t>
                    </a:r>
                    <a:r>
                      <a:rPr lang="en-US" sz="1400" dirty="0">
                        <a:hlinkClick r:id="rId7"/>
                      </a:rPr>
                      <a:t>This Post</a:t>
                    </a:r>
                    <a:r>
                      <a:rPr lang="en-US" dirty="0"/>
                      <a:t>]</a:t>
                    </a:r>
                  </a:p>
                </p:txBody>
              </p:sp>
              <p:cxnSp>
                <p:nvCxnSpPr>
                  <p:cNvPr id="12" name="Straight Arrow Connector 11">
                    <a:extLst>
                      <a:ext uri="{FF2B5EF4-FFF2-40B4-BE49-F238E27FC236}">
                        <a16:creationId xmlns:a16="http://schemas.microsoft.com/office/drawing/2014/main" id="{F6426239-92FE-6140-BA3B-F21B2FA8BEBB}"/>
                      </a:ext>
                    </a:extLst>
                  </p:cNvPr>
                  <p:cNvCxnSpPr>
                    <a:cxnSpLocks/>
                    <a:endCxn id="24" idx="0"/>
                  </p:cNvCxnSpPr>
                  <p:nvPr/>
                </p:nvCxnSpPr>
                <p:spPr>
                  <a:xfrm>
                    <a:off x="5303502" y="3081628"/>
                    <a:ext cx="268659" cy="374679"/>
                  </a:xfrm>
                  <a:prstGeom prst="straightConnector1">
                    <a:avLst/>
                  </a:prstGeom>
                  <a:ln w="635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Arrow Connector 14">
                    <a:extLst>
                      <a:ext uri="{FF2B5EF4-FFF2-40B4-BE49-F238E27FC236}">
                        <a16:creationId xmlns:a16="http://schemas.microsoft.com/office/drawing/2014/main" id="{DF4B7B8C-D74D-2E40-BEAC-088B754262DC}"/>
                      </a:ext>
                    </a:extLst>
                  </p:cNvPr>
                  <p:cNvCxnSpPr>
                    <a:cxnSpLocks/>
                    <a:stCxn id="43" idx="0"/>
                  </p:cNvCxnSpPr>
                  <p:nvPr/>
                </p:nvCxnSpPr>
                <p:spPr>
                  <a:xfrm flipV="1">
                    <a:off x="3760607" y="3034110"/>
                    <a:ext cx="417693" cy="416401"/>
                  </a:xfrm>
                  <a:prstGeom prst="straightConnector1">
                    <a:avLst/>
                  </a:prstGeom>
                  <a:ln w="63500"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BD0AAB4B-72AD-4C40-B492-2C2FFD3C2C44}"/>
                      </a:ext>
                    </a:extLst>
                  </p:cNvPr>
                  <p:cNvSpPr/>
                  <p:nvPr/>
                </p:nvSpPr>
                <p:spPr>
                  <a:xfrm>
                    <a:off x="4060778" y="2354501"/>
                    <a:ext cx="1405519" cy="837950"/>
                  </a:xfrm>
                  <a:prstGeom prst="ellipse">
                    <a:avLst/>
                  </a:prstGeom>
                  <a:solidFill>
                    <a:schemeClr val="bg1">
                      <a:alpha val="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cxnSp>
              <p:nvCxnSpPr>
                <p:cNvPr id="25" name="Straight Arrow Connector 24">
                  <a:extLst>
                    <a:ext uri="{FF2B5EF4-FFF2-40B4-BE49-F238E27FC236}">
                      <a16:creationId xmlns:a16="http://schemas.microsoft.com/office/drawing/2014/main" id="{3BBB579F-0B81-274D-B7FB-3FF2A2E8BF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596600" y="724989"/>
                  <a:ext cx="486316" cy="89806"/>
                </a:xfrm>
                <a:prstGeom prst="straightConnector1">
                  <a:avLst/>
                </a:prstGeom>
                <a:ln w="635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>
                  <a:extLst>
                    <a:ext uri="{FF2B5EF4-FFF2-40B4-BE49-F238E27FC236}">
                      <a16:creationId xmlns:a16="http://schemas.microsoft.com/office/drawing/2014/main" id="{3E472E4D-B838-A746-A37E-31FAB9ECC6D7}"/>
                    </a:ext>
                  </a:extLst>
                </p:cNvPr>
                <p:cNvCxnSpPr>
                  <a:cxnSpLocks/>
                  <a:endCxn id="19" idx="0"/>
                </p:cNvCxnSpPr>
                <p:nvPr/>
              </p:nvCxnSpPr>
              <p:spPr>
                <a:xfrm flipH="1">
                  <a:off x="4703762" y="1546482"/>
                  <a:ext cx="1018123" cy="1011219"/>
                </a:xfrm>
                <a:prstGeom prst="straightConnector1">
                  <a:avLst/>
                </a:prstGeom>
                <a:ln w="635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D293216C-F7FB-1345-B69E-0829001994EB}"/>
                    </a:ext>
                  </a:extLst>
                </p:cNvPr>
                <p:cNvCxnSpPr>
                  <a:cxnSpLocks/>
                  <a:endCxn id="37" idx="6"/>
                </p:cNvCxnSpPr>
                <p:nvPr/>
              </p:nvCxnSpPr>
              <p:spPr>
                <a:xfrm flipH="1">
                  <a:off x="4306960" y="526413"/>
                  <a:ext cx="458681" cy="20797"/>
                </a:xfrm>
                <a:prstGeom prst="straightConnector1">
                  <a:avLst/>
                </a:prstGeom>
                <a:ln w="635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>
                  <a:extLst>
                    <a:ext uri="{FF2B5EF4-FFF2-40B4-BE49-F238E27FC236}">
                      <a16:creationId xmlns:a16="http://schemas.microsoft.com/office/drawing/2014/main" id="{3EE4DD04-3537-1046-8DEC-EA8C56D661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312856" y="1602091"/>
                  <a:ext cx="62570" cy="3516841"/>
                </a:xfrm>
                <a:prstGeom prst="straightConnector1">
                  <a:avLst/>
                </a:prstGeom>
                <a:ln w="635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C0A74834-CACE-F045-8F79-796ECF46DCF2}"/>
                    </a:ext>
                  </a:extLst>
                </p:cNvPr>
                <p:cNvGrpSpPr/>
                <p:nvPr/>
              </p:nvGrpSpPr>
              <p:grpSpPr>
                <a:xfrm>
                  <a:off x="1153832" y="936316"/>
                  <a:ext cx="3422938" cy="2147569"/>
                  <a:chOff x="1213608" y="733116"/>
                  <a:chExt cx="3422938" cy="2147569"/>
                </a:xfrm>
              </p:grpSpPr>
              <p:sp>
                <p:nvSpPr>
                  <p:cNvPr id="38" name="Oval 37">
                    <a:extLst>
                      <a:ext uri="{FF2B5EF4-FFF2-40B4-BE49-F238E27FC236}">
                        <a16:creationId xmlns:a16="http://schemas.microsoft.com/office/drawing/2014/main" id="{659BEBAB-D2F1-7E47-8F1E-C1C180995E21}"/>
                      </a:ext>
                    </a:extLst>
                  </p:cNvPr>
                  <p:cNvSpPr/>
                  <p:nvPr/>
                </p:nvSpPr>
                <p:spPr>
                  <a:xfrm>
                    <a:off x="1931560" y="1098679"/>
                    <a:ext cx="1405519" cy="837950"/>
                  </a:xfrm>
                  <a:prstGeom prst="ellipse">
                    <a:avLst/>
                  </a:prstGeom>
                  <a:solidFill>
                    <a:schemeClr val="bg1">
                      <a:alpha val="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>
                    <a:extLst>
                      <a:ext uri="{FF2B5EF4-FFF2-40B4-BE49-F238E27FC236}">
                        <a16:creationId xmlns:a16="http://schemas.microsoft.com/office/drawing/2014/main" id="{4E9FC836-811C-BB4A-B949-15EFAA455199}"/>
                      </a:ext>
                    </a:extLst>
                  </p:cNvPr>
                  <p:cNvSpPr/>
                  <p:nvPr/>
                </p:nvSpPr>
                <p:spPr>
                  <a:xfrm>
                    <a:off x="2595639" y="2306979"/>
                    <a:ext cx="981968" cy="573706"/>
                  </a:xfrm>
                  <a:prstGeom prst="ellipse">
                    <a:avLst/>
                  </a:prstGeom>
                  <a:solidFill>
                    <a:schemeClr val="bg1">
                      <a:alpha val="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TextBox 31">
                    <a:extLst>
                      <a:ext uri="{FF2B5EF4-FFF2-40B4-BE49-F238E27FC236}">
                        <a16:creationId xmlns:a16="http://schemas.microsoft.com/office/drawing/2014/main" id="{26EC46E7-9400-F448-9801-A82833EA55F8}"/>
                      </a:ext>
                    </a:extLst>
                  </p:cNvPr>
                  <p:cNvSpPr txBox="1"/>
                  <p:nvPr/>
                </p:nvSpPr>
                <p:spPr>
                  <a:xfrm>
                    <a:off x="1894298" y="1227702"/>
                    <a:ext cx="1473373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dirty="0">
                        <a:hlinkClick r:id="rId8"/>
                      </a:rPr>
                      <a:t>The Neural Network Zoo</a:t>
                    </a:r>
                    <a:endParaRPr lang="en-US" sz="1100" dirty="0"/>
                  </a:p>
                </p:txBody>
              </p:sp>
              <p:cxnSp>
                <p:nvCxnSpPr>
                  <p:cNvPr id="41" name="Straight Arrow Connector 40">
                    <a:extLst>
                      <a:ext uri="{FF2B5EF4-FFF2-40B4-BE49-F238E27FC236}">
                        <a16:creationId xmlns:a16="http://schemas.microsoft.com/office/drawing/2014/main" id="{605D6330-CA5B-1F4E-B5D2-A7CF56904337}"/>
                      </a:ext>
                    </a:extLst>
                  </p:cNvPr>
                  <p:cNvCxnSpPr>
                    <a:cxnSpLocks/>
                    <a:endCxn id="38" idx="7"/>
                  </p:cNvCxnSpPr>
                  <p:nvPr/>
                </p:nvCxnSpPr>
                <p:spPr>
                  <a:xfrm flipH="1">
                    <a:off x="3131246" y="733116"/>
                    <a:ext cx="1505300" cy="488278"/>
                  </a:xfrm>
                  <a:prstGeom prst="straightConnector1">
                    <a:avLst/>
                  </a:prstGeom>
                  <a:ln w="635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Arrow Connector 46">
                    <a:extLst>
                      <a:ext uri="{FF2B5EF4-FFF2-40B4-BE49-F238E27FC236}">
                        <a16:creationId xmlns:a16="http://schemas.microsoft.com/office/drawing/2014/main" id="{69082003-70A7-9F46-A39B-4BC028EE229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67898" y="1849036"/>
                    <a:ext cx="417693" cy="416401"/>
                  </a:xfrm>
                  <a:prstGeom prst="straightConnector1">
                    <a:avLst/>
                  </a:prstGeom>
                  <a:ln w="63500"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Arrow Connector 47">
                    <a:extLst>
                      <a:ext uri="{FF2B5EF4-FFF2-40B4-BE49-F238E27FC236}">
                        <a16:creationId xmlns:a16="http://schemas.microsoft.com/office/drawing/2014/main" id="{01846A75-736B-264D-ABEC-2F139FB61C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04091" y="1933932"/>
                    <a:ext cx="268659" cy="374679"/>
                  </a:xfrm>
                  <a:prstGeom prst="straightConnector1">
                    <a:avLst/>
                  </a:prstGeom>
                  <a:ln w="635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45AFF903-BD97-174B-8202-49D764006851}"/>
                      </a:ext>
                    </a:extLst>
                  </p:cNvPr>
                  <p:cNvSpPr/>
                  <p:nvPr/>
                </p:nvSpPr>
                <p:spPr>
                  <a:xfrm>
                    <a:off x="1213608" y="2299473"/>
                    <a:ext cx="981968" cy="573706"/>
                  </a:xfrm>
                  <a:prstGeom prst="ellipse">
                    <a:avLst/>
                  </a:prstGeom>
                  <a:solidFill>
                    <a:schemeClr val="bg1">
                      <a:alpha val="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Rectangle 48">
                    <a:extLst>
                      <a:ext uri="{FF2B5EF4-FFF2-40B4-BE49-F238E27FC236}">
                        <a16:creationId xmlns:a16="http://schemas.microsoft.com/office/drawing/2014/main" id="{52F7A457-4B40-8C47-94F5-D3A3BA2DF06B}"/>
                      </a:ext>
                    </a:extLst>
                  </p:cNvPr>
                  <p:cNvSpPr/>
                  <p:nvPr/>
                </p:nvSpPr>
                <p:spPr>
                  <a:xfrm>
                    <a:off x="1262346" y="2444813"/>
                    <a:ext cx="909223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200" b="0" i="0" dirty="0">
                        <a:solidFill>
                          <a:srgbClr val="1155CC"/>
                        </a:solidFill>
                        <a:effectLst/>
                        <a:latin typeface="Arial" panose="020B0604020202020204" pitchFamily="34" charset="0"/>
                        <a:hlinkClick r:id="rId9"/>
                      </a:rPr>
                      <a:t>Direct Link</a:t>
                    </a:r>
                    <a:endParaRPr lang="en-US" sz="1600" dirty="0"/>
                  </a:p>
                </p:txBody>
              </p:sp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AE407AFF-25D4-C449-8299-4D7B1DB73927}"/>
                      </a:ext>
                    </a:extLst>
                  </p:cNvPr>
                  <p:cNvSpPr/>
                  <p:nvPr/>
                </p:nvSpPr>
                <p:spPr>
                  <a:xfrm>
                    <a:off x="2690349" y="2418092"/>
                    <a:ext cx="869149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200" b="0" i="0" dirty="0">
                        <a:solidFill>
                          <a:srgbClr val="1155CC"/>
                        </a:solidFill>
                        <a:effectLst/>
                        <a:latin typeface="Arial" panose="020B0604020202020204" pitchFamily="34" charset="0"/>
                        <a:hlinkClick r:id="rId10"/>
                      </a:rPr>
                      <a:t>This Post</a:t>
                    </a:r>
                    <a:r>
                      <a:rPr lang="en-US" sz="1200" b="0" i="0" dirty="0">
                        <a:solidFill>
                          <a:srgbClr val="1155CC"/>
                        </a:solidFill>
                        <a:effectLst/>
                        <a:latin typeface="Arial" panose="020B0604020202020204" pitchFamily="34" charset="0"/>
                      </a:rPr>
                      <a:t> </a:t>
                    </a:r>
                    <a:endParaRPr lang="en-US" sz="1200" dirty="0"/>
                  </a:p>
                </p:txBody>
              </p:sp>
            </p:grpSp>
            <p:grpSp>
              <p:nvGrpSpPr>
                <p:cNvPr id="53" name="Group 52">
                  <a:extLst>
                    <a:ext uri="{FF2B5EF4-FFF2-40B4-BE49-F238E27FC236}">
                      <a16:creationId xmlns:a16="http://schemas.microsoft.com/office/drawing/2014/main" id="{36901C36-D888-C144-BAAC-6ABEDEC67B67}"/>
                    </a:ext>
                  </a:extLst>
                </p:cNvPr>
                <p:cNvGrpSpPr/>
                <p:nvPr/>
              </p:nvGrpSpPr>
              <p:grpSpPr>
                <a:xfrm>
                  <a:off x="6606697" y="1452643"/>
                  <a:ext cx="2665964" cy="2765634"/>
                  <a:chOff x="911643" y="15512"/>
                  <a:chExt cx="2665964" cy="2765634"/>
                </a:xfrm>
              </p:grpSpPr>
              <p:sp>
                <p:nvSpPr>
                  <p:cNvPr id="54" name="Oval 53">
                    <a:extLst>
                      <a:ext uri="{FF2B5EF4-FFF2-40B4-BE49-F238E27FC236}">
                        <a16:creationId xmlns:a16="http://schemas.microsoft.com/office/drawing/2014/main" id="{2ED16C60-5FB7-4849-9CE7-3E5EEB22FE93}"/>
                      </a:ext>
                    </a:extLst>
                  </p:cNvPr>
                  <p:cNvSpPr/>
                  <p:nvPr/>
                </p:nvSpPr>
                <p:spPr>
                  <a:xfrm>
                    <a:off x="1590353" y="1040201"/>
                    <a:ext cx="1473373" cy="863666"/>
                  </a:xfrm>
                  <a:prstGeom prst="ellipse">
                    <a:avLst/>
                  </a:prstGeom>
                  <a:solidFill>
                    <a:schemeClr val="bg1">
                      <a:alpha val="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Oval 54">
                    <a:extLst>
                      <a:ext uri="{FF2B5EF4-FFF2-40B4-BE49-F238E27FC236}">
                        <a16:creationId xmlns:a16="http://schemas.microsoft.com/office/drawing/2014/main" id="{1980EDE4-7A62-1348-AC11-3D179DE6971F}"/>
                      </a:ext>
                    </a:extLst>
                  </p:cNvPr>
                  <p:cNvSpPr/>
                  <p:nvPr/>
                </p:nvSpPr>
                <p:spPr>
                  <a:xfrm>
                    <a:off x="2595639" y="2207440"/>
                    <a:ext cx="981968" cy="573706"/>
                  </a:xfrm>
                  <a:prstGeom prst="ellipse">
                    <a:avLst/>
                  </a:prstGeom>
                  <a:solidFill>
                    <a:schemeClr val="bg1">
                      <a:alpha val="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7A3A84D7-A198-8A4F-A539-8FE9224A3F88}"/>
                      </a:ext>
                    </a:extLst>
                  </p:cNvPr>
                  <p:cNvSpPr txBox="1"/>
                  <p:nvPr/>
                </p:nvSpPr>
                <p:spPr>
                  <a:xfrm>
                    <a:off x="1590353" y="1165203"/>
                    <a:ext cx="1473373" cy="73866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b="1" dirty="0">
                        <a:hlinkClick r:id="rId11"/>
                      </a:rPr>
                      <a:t>Don’T Do Things To People, Do Things With People</a:t>
                    </a:r>
                    <a:r>
                      <a:rPr lang="en-US" dirty="0"/>
                      <a:t> </a:t>
                    </a:r>
                    <a:endParaRPr lang="en-US" sz="1100" dirty="0"/>
                  </a:p>
                </p:txBody>
              </p:sp>
              <p:cxnSp>
                <p:nvCxnSpPr>
                  <p:cNvPr id="57" name="Straight Arrow Connector 56">
                    <a:extLst>
                      <a:ext uri="{FF2B5EF4-FFF2-40B4-BE49-F238E27FC236}">
                        <a16:creationId xmlns:a16="http://schemas.microsoft.com/office/drawing/2014/main" id="{ED82D50A-B011-2241-831A-D175BE5FD07B}"/>
                      </a:ext>
                    </a:extLst>
                  </p:cNvPr>
                  <p:cNvCxnSpPr>
                    <a:cxnSpLocks/>
                    <a:endCxn id="54" idx="0"/>
                  </p:cNvCxnSpPr>
                  <p:nvPr/>
                </p:nvCxnSpPr>
                <p:spPr>
                  <a:xfrm>
                    <a:off x="1333794" y="15512"/>
                    <a:ext cx="993246" cy="1024689"/>
                  </a:xfrm>
                  <a:prstGeom prst="straightConnector1">
                    <a:avLst/>
                  </a:prstGeom>
                  <a:ln w="635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Arrow Connector 57">
                    <a:extLst>
                      <a:ext uri="{FF2B5EF4-FFF2-40B4-BE49-F238E27FC236}">
                        <a16:creationId xmlns:a16="http://schemas.microsoft.com/office/drawing/2014/main" id="{BE91B667-67B5-984C-969F-2C559CFB42E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407080" y="1782305"/>
                    <a:ext cx="417693" cy="416401"/>
                  </a:xfrm>
                  <a:prstGeom prst="straightConnector1">
                    <a:avLst/>
                  </a:prstGeom>
                  <a:ln w="63500"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Arrow Connector 58">
                    <a:extLst>
                      <a:ext uri="{FF2B5EF4-FFF2-40B4-BE49-F238E27FC236}">
                        <a16:creationId xmlns:a16="http://schemas.microsoft.com/office/drawing/2014/main" id="{225F42B1-D25D-BE44-88D8-BFA2856A99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53476" y="1803165"/>
                    <a:ext cx="268659" cy="374679"/>
                  </a:xfrm>
                  <a:prstGeom prst="straightConnector1">
                    <a:avLst/>
                  </a:prstGeom>
                  <a:ln w="635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Oval 59">
                    <a:extLst>
                      <a:ext uri="{FF2B5EF4-FFF2-40B4-BE49-F238E27FC236}">
                        <a16:creationId xmlns:a16="http://schemas.microsoft.com/office/drawing/2014/main" id="{1BDB7D96-C8BB-904A-829C-EA93F31F1350}"/>
                      </a:ext>
                    </a:extLst>
                  </p:cNvPr>
                  <p:cNvSpPr/>
                  <p:nvPr/>
                </p:nvSpPr>
                <p:spPr>
                  <a:xfrm>
                    <a:off x="911643" y="2199770"/>
                    <a:ext cx="981968" cy="573706"/>
                  </a:xfrm>
                  <a:prstGeom prst="ellipse">
                    <a:avLst/>
                  </a:prstGeom>
                  <a:solidFill>
                    <a:schemeClr val="bg1">
                      <a:alpha val="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A54DE395-7242-9D4D-8EAB-588DAEE07F63}"/>
                      </a:ext>
                    </a:extLst>
                  </p:cNvPr>
                  <p:cNvSpPr/>
                  <p:nvPr/>
                </p:nvSpPr>
                <p:spPr>
                  <a:xfrm>
                    <a:off x="960381" y="2345110"/>
                    <a:ext cx="95654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>
                        <a:hlinkClick r:id="rId12"/>
                      </a:rPr>
                      <a:t>Direct Link</a:t>
                    </a:r>
                    <a:endParaRPr lang="en-US" sz="1050" dirty="0"/>
                  </a:p>
                </p:txBody>
              </p:sp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B2500F8B-D557-7749-A0F6-5682E5B9DE8D}"/>
                      </a:ext>
                    </a:extLst>
                  </p:cNvPr>
                  <p:cNvSpPr/>
                  <p:nvPr/>
                </p:nvSpPr>
                <p:spPr>
                  <a:xfrm>
                    <a:off x="2666608" y="2341157"/>
                    <a:ext cx="833113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>
                        <a:hlinkClick r:id="rId13"/>
                      </a:rPr>
                      <a:t>This Post</a:t>
                    </a:r>
                    <a:endParaRPr lang="en-US" sz="800" dirty="0"/>
                  </a:p>
                </p:txBody>
              </p:sp>
            </p:grpSp>
            <p:grpSp>
              <p:nvGrpSpPr>
                <p:cNvPr id="70" name="Group 69">
                  <a:extLst>
                    <a:ext uri="{FF2B5EF4-FFF2-40B4-BE49-F238E27FC236}">
                      <a16:creationId xmlns:a16="http://schemas.microsoft.com/office/drawing/2014/main" id="{BB930C43-D14C-2549-9993-0537D786A0E8}"/>
                    </a:ext>
                  </a:extLst>
                </p:cNvPr>
                <p:cNvGrpSpPr/>
                <p:nvPr/>
              </p:nvGrpSpPr>
              <p:grpSpPr>
                <a:xfrm>
                  <a:off x="7588665" y="1049001"/>
                  <a:ext cx="4124082" cy="1928500"/>
                  <a:chOff x="-843871" y="868723"/>
                  <a:chExt cx="4124082" cy="1928500"/>
                </a:xfrm>
              </p:grpSpPr>
              <p:sp>
                <p:nvSpPr>
                  <p:cNvPr id="71" name="Oval 70">
                    <a:extLst>
                      <a:ext uri="{FF2B5EF4-FFF2-40B4-BE49-F238E27FC236}">
                        <a16:creationId xmlns:a16="http://schemas.microsoft.com/office/drawing/2014/main" id="{6B1A1A43-1F70-4A44-A9A3-FF3704B1FCDC}"/>
                      </a:ext>
                    </a:extLst>
                  </p:cNvPr>
                  <p:cNvSpPr/>
                  <p:nvPr/>
                </p:nvSpPr>
                <p:spPr>
                  <a:xfrm>
                    <a:off x="1590353" y="1040201"/>
                    <a:ext cx="1473373" cy="863666"/>
                  </a:xfrm>
                  <a:prstGeom prst="ellipse">
                    <a:avLst/>
                  </a:prstGeom>
                  <a:solidFill>
                    <a:schemeClr val="bg1">
                      <a:alpha val="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Oval 71">
                    <a:extLst>
                      <a:ext uri="{FF2B5EF4-FFF2-40B4-BE49-F238E27FC236}">
                        <a16:creationId xmlns:a16="http://schemas.microsoft.com/office/drawing/2014/main" id="{783E67A5-BFE1-E548-8CD8-F3A8CBEB76C8}"/>
                      </a:ext>
                    </a:extLst>
                  </p:cNvPr>
                  <p:cNvSpPr/>
                  <p:nvPr/>
                </p:nvSpPr>
                <p:spPr>
                  <a:xfrm>
                    <a:off x="2298243" y="2223517"/>
                    <a:ext cx="981968" cy="573706"/>
                  </a:xfrm>
                  <a:prstGeom prst="ellipse">
                    <a:avLst/>
                  </a:prstGeom>
                  <a:solidFill>
                    <a:schemeClr val="bg1">
                      <a:alpha val="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TextBox 72">
                    <a:extLst>
                      <a:ext uri="{FF2B5EF4-FFF2-40B4-BE49-F238E27FC236}">
                        <a16:creationId xmlns:a16="http://schemas.microsoft.com/office/drawing/2014/main" id="{26B3C2FF-F3F8-0347-AE16-09233B859C72}"/>
                      </a:ext>
                    </a:extLst>
                  </p:cNvPr>
                  <p:cNvSpPr txBox="1"/>
                  <p:nvPr/>
                </p:nvSpPr>
                <p:spPr>
                  <a:xfrm>
                    <a:off x="1590353" y="1142700"/>
                    <a:ext cx="1473373" cy="86946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200" b="1" dirty="0">
                        <a:hlinkClick r:id="rId14"/>
                      </a:rPr>
                      <a:t>Post-It Found! The Low-Tech Side Of Elearnin</a:t>
                    </a:r>
                    <a:r>
                      <a:rPr lang="en-US" sz="1600" b="1" dirty="0">
                        <a:hlinkClick r:id="rId14"/>
                      </a:rPr>
                      <a:t>g </a:t>
                    </a:r>
                    <a:r>
                      <a:rPr lang="en-US" sz="1200" b="1" dirty="0">
                        <a:hlinkClick r:id="rId14"/>
                      </a:rPr>
                      <a:t>3.0 ;-)</a:t>
                    </a:r>
                    <a:r>
                      <a:rPr lang="en-US" sz="1200" dirty="0"/>
                      <a:t> </a:t>
                    </a:r>
                    <a:br>
                      <a:rPr lang="en-US" sz="1000" dirty="0"/>
                    </a:br>
                    <a:endParaRPr lang="en-US" sz="1050" dirty="0"/>
                  </a:p>
                </p:txBody>
              </p:sp>
              <p:cxnSp>
                <p:nvCxnSpPr>
                  <p:cNvPr id="74" name="Straight Arrow Connector 73">
                    <a:extLst>
                      <a:ext uri="{FF2B5EF4-FFF2-40B4-BE49-F238E27FC236}">
                        <a16:creationId xmlns:a16="http://schemas.microsoft.com/office/drawing/2014/main" id="{F70714F0-AE17-714A-A921-555E9C7F2E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-843871" y="868723"/>
                    <a:ext cx="2459797" cy="433022"/>
                  </a:xfrm>
                  <a:prstGeom prst="straightConnector1">
                    <a:avLst/>
                  </a:prstGeom>
                  <a:ln w="635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Arrow Connector 74">
                    <a:extLst>
                      <a:ext uri="{FF2B5EF4-FFF2-40B4-BE49-F238E27FC236}">
                        <a16:creationId xmlns:a16="http://schemas.microsoft.com/office/drawing/2014/main" id="{A23970A0-1004-1F4A-8839-A74332C7D9C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407080" y="1782305"/>
                    <a:ext cx="417693" cy="416401"/>
                  </a:xfrm>
                  <a:prstGeom prst="straightConnector1">
                    <a:avLst/>
                  </a:prstGeom>
                  <a:ln w="63500"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Arrow Connector 75">
                    <a:extLst>
                      <a:ext uri="{FF2B5EF4-FFF2-40B4-BE49-F238E27FC236}">
                        <a16:creationId xmlns:a16="http://schemas.microsoft.com/office/drawing/2014/main" id="{28993115-23CA-0E41-A3AE-30753DE25FCD}"/>
                      </a:ext>
                    </a:extLst>
                  </p:cNvPr>
                  <p:cNvCxnSpPr>
                    <a:cxnSpLocks/>
                    <a:endCxn id="72" idx="0"/>
                  </p:cNvCxnSpPr>
                  <p:nvPr/>
                </p:nvCxnSpPr>
                <p:spPr>
                  <a:xfrm flipH="1">
                    <a:off x="2789227" y="1821383"/>
                    <a:ext cx="5840" cy="402134"/>
                  </a:xfrm>
                  <a:prstGeom prst="straightConnector1">
                    <a:avLst/>
                  </a:prstGeom>
                  <a:ln w="635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Oval 76">
                    <a:extLst>
                      <a:ext uri="{FF2B5EF4-FFF2-40B4-BE49-F238E27FC236}">
                        <a16:creationId xmlns:a16="http://schemas.microsoft.com/office/drawing/2014/main" id="{C21A7601-11F9-944A-A002-086B749DB66A}"/>
                      </a:ext>
                    </a:extLst>
                  </p:cNvPr>
                  <p:cNvSpPr/>
                  <p:nvPr/>
                </p:nvSpPr>
                <p:spPr>
                  <a:xfrm>
                    <a:off x="911643" y="2199770"/>
                    <a:ext cx="981968" cy="573706"/>
                  </a:xfrm>
                  <a:prstGeom prst="ellipse">
                    <a:avLst/>
                  </a:prstGeom>
                  <a:solidFill>
                    <a:schemeClr val="bg1">
                      <a:alpha val="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Rectangle 77">
                    <a:extLst>
                      <a:ext uri="{FF2B5EF4-FFF2-40B4-BE49-F238E27FC236}">
                        <a16:creationId xmlns:a16="http://schemas.microsoft.com/office/drawing/2014/main" id="{66367CCD-D98F-D54C-A30A-95B6D002D97C}"/>
                      </a:ext>
                    </a:extLst>
                  </p:cNvPr>
                  <p:cNvSpPr/>
                  <p:nvPr/>
                </p:nvSpPr>
                <p:spPr>
                  <a:xfrm>
                    <a:off x="960381" y="2345110"/>
                    <a:ext cx="956544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>
                        <a:hlinkClick r:id="rId15"/>
                      </a:rPr>
                      <a:t>Direct Link</a:t>
                    </a:r>
                    <a:endParaRPr lang="en-US" sz="1200" dirty="0"/>
                  </a:p>
                </p:txBody>
              </p:sp>
              <p:sp>
                <p:nvSpPr>
                  <p:cNvPr id="79" name="Rectangle 78">
                    <a:extLst>
                      <a:ext uri="{FF2B5EF4-FFF2-40B4-BE49-F238E27FC236}">
                        <a16:creationId xmlns:a16="http://schemas.microsoft.com/office/drawing/2014/main" id="{C58F91C0-190E-D14F-91D3-54204F5958DD}"/>
                      </a:ext>
                    </a:extLst>
                  </p:cNvPr>
                  <p:cNvSpPr/>
                  <p:nvPr/>
                </p:nvSpPr>
                <p:spPr>
                  <a:xfrm>
                    <a:off x="2369212" y="2357234"/>
                    <a:ext cx="833113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dirty="0">
                        <a:hlinkClick r:id="rId16"/>
                      </a:rPr>
                      <a:t>This Post</a:t>
                    </a:r>
                    <a:endParaRPr lang="en-US" sz="1050" dirty="0"/>
                  </a:p>
                </p:txBody>
              </p:sp>
            </p:grpSp>
            <p:pic>
              <p:nvPicPr>
                <p:cNvPr id="83" name="Picture 82">
                  <a:extLst>
                    <a:ext uri="{FF2B5EF4-FFF2-40B4-BE49-F238E27FC236}">
                      <a16:creationId xmlns:a16="http://schemas.microsoft.com/office/drawing/2014/main" id="{971361EE-A400-B942-AFC2-06CCCDEE2B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384129" y="361678"/>
                  <a:ext cx="1616873" cy="363311"/>
                </a:xfrm>
                <a:prstGeom prst="rect">
                  <a:avLst/>
                </a:prstGeom>
              </p:spPr>
            </p:pic>
            <p:cxnSp>
              <p:nvCxnSpPr>
                <p:cNvPr id="88" name="Straight Arrow Connector 87">
                  <a:extLst>
                    <a:ext uri="{FF2B5EF4-FFF2-40B4-BE49-F238E27FC236}">
                      <a16:creationId xmlns:a16="http://schemas.microsoft.com/office/drawing/2014/main" id="{D097BB90-B28E-9A40-B79C-8FD884ACA5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238713" y="424431"/>
                  <a:ext cx="916817" cy="143177"/>
                </a:xfrm>
                <a:prstGeom prst="straightConnector1">
                  <a:avLst/>
                </a:prstGeom>
                <a:ln w="635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68B8C894-1083-4046-90AA-F8BBD57D0461}"/>
                    </a:ext>
                  </a:extLst>
                </p:cNvPr>
                <p:cNvSpPr/>
                <p:nvPr/>
              </p:nvSpPr>
              <p:spPr>
                <a:xfrm>
                  <a:off x="4402191" y="4499703"/>
                  <a:ext cx="1683069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b="1" i="0" u="sng" dirty="0">
                      <a:solidFill>
                        <a:srgbClr val="222222"/>
                      </a:solidFill>
                      <a:effectLst/>
                      <a:latin typeface="Arial" panose="020B0604020202020204" pitchFamily="34" charset="0"/>
                    </a:rPr>
                    <a:t>Course Newsletter RSS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A9260C96-3903-D94F-ACF3-63362367DA5D}"/>
                    </a:ext>
                  </a:extLst>
                </p:cNvPr>
                <p:cNvSpPr/>
                <p:nvPr/>
              </p:nvSpPr>
              <p:spPr>
                <a:xfrm>
                  <a:off x="4680233" y="5134592"/>
                  <a:ext cx="2986715" cy="53860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100" b="0" i="0" dirty="0">
                      <a:solidFill>
                        <a:srgbClr val="222222"/>
                      </a:solidFill>
                      <a:effectLst/>
                      <a:latin typeface="Arial" panose="020B0604020202020204" pitchFamily="34" charset="0"/>
                    </a:rPr>
                    <a:t>Here it is:</a:t>
                  </a:r>
                </a:p>
                <a:p>
                  <a:pPr algn="ctr"/>
                  <a:r>
                    <a:rPr lang="en-US" sz="1100" b="0" i="0" dirty="0">
                      <a:solidFill>
                        <a:srgbClr val="222222"/>
                      </a:solidFill>
                      <a:effectLst/>
                      <a:latin typeface="Arial" panose="020B0604020202020204" pitchFamily="34" charset="0"/>
                    </a:rPr>
                    <a:t> </a:t>
                  </a:r>
                  <a:r>
                    <a:rPr lang="en-US" sz="1100" b="0" i="0" dirty="0">
                      <a:solidFill>
                        <a:srgbClr val="1155CC"/>
                      </a:solidFill>
                      <a:effectLst/>
                      <a:latin typeface="Arial" panose="020B0604020202020204" pitchFamily="34" charset="0"/>
                      <a:hlinkClick r:id="rId18"/>
                    </a:rPr>
                    <a:t>https://el30.mooc.ca/course_newsletter.xml</a:t>
                  </a:r>
                  <a:r>
                    <a:rPr lang="en-US" b="0" i="0" dirty="0">
                      <a:solidFill>
                        <a:srgbClr val="222222"/>
                      </a:solidFill>
                      <a:effectLst/>
                      <a:latin typeface="Arial" panose="020B0604020202020204" pitchFamily="34" charset="0"/>
                    </a:rPr>
                    <a:t> </a:t>
                  </a:r>
                  <a:endParaRPr lang="en-US" dirty="0"/>
                </a:p>
              </p:txBody>
            </p:sp>
            <p:cxnSp>
              <p:nvCxnSpPr>
                <p:cNvPr id="96" name="Straight Arrow Connector 95">
                  <a:extLst>
                    <a:ext uri="{FF2B5EF4-FFF2-40B4-BE49-F238E27FC236}">
                      <a16:creationId xmlns:a16="http://schemas.microsoft.com/office/drawing/2014/main" id="{55BDB242-04CB-A14B-A029-4F0C79BB08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216259" y="1482023"/>
                  <a:ext cx="3084815" cy="2604042"/>
                </a:xfrm>
                <a:prstGeom prst="straightConnector1">
                  <a:avLst/>
                </a:prstGeom>
                <a:ln w="635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Arrow Connector 112">
                  <a:extLst>
                    <a:ext uri="{FF2B5EF4-FFF2-40B4-BE49-F238E27FC236}">
                      <a16:creationId xmlns:a16="http://schemas.microsoft.com/office/drawing/2014/main" id="{D053DD4C-80AD-9D46-8D8A-1610489F0E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42756" y="1268650"/>
                  <a:ext cx="331113" cy="2151243"/>
                </a:xfrm>
                <a:prstGeom prst="straightConnector1">
                  <a:avLst/>
                </a:prstGeom>
                <a:ln w="63500"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7A00A509-321B-B34B-A95A-0FF2BBD46743}"/>
                    </a:ext>
                  </a:extLst>
                </p:cNvPr>
                <p:cNvSpPr/>
                <p:nvPr/>
              </p:nvSpPr>
              <p:spPr>
                <a:xfrm>
                  <a:off x="730749" y="3340998"/>
                  <a:ext cx="1449030" cy="31393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3"/>
                    </a:rPr>
                    <a:t>Course Outline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19"/>
                    </a:rPr>
                    <a:t>Course Newsletter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20"/>
                    </a:rPr>
                    <a:t>Activity Centre</a:t>
                  </a:r>
                  <a:br>
                    <a:rPr lang="en-US" sz="900" dirty="0">
                      <a:effectLst/>
                      <a:latin typeface="Helvetica Neue" panose="02000503000000020004" pitchFamily="2" charset="0"/>
                    </a:rPr>
                  </a:br>
                  <a:endParaRPr lang="en-US" sz="900" dirty="0"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21"/>
                    </a:rPr>
                    <a:t>-1. Getting Ready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22"/>
                    </a:rPr>
                    <a:t>0. E-Learning 1 and 2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23"/>
                    </a:rPr>
                    <a:t>1. Data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24"/>
                    </a:rPr>
                    <a:t>2. Cloud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25"/>
                    </a:rPr>
                    <a:t>3. Graph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26"/>
                    </a:rPr>
                    <a:t>4. Identity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27"/>
                    </a:rPr>
                    <a:t>5. Resources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28"/>
                    </a:rPr>
                    <a:t>6. Recognition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29"/>
                    </a:rPr>
                    <a:t>7. Community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30"/>
                    </a:rPr>
                    <a:t>8. Experience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31"/>
                    </a:rPr>
                    <a:t>9. Agency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  <a:p>
                  <a:endParaRPr lang="en-US" sz="900" dirty="0"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32"/>
                    </a:rPr>
                    <a:t>Videos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33"/>
                    </a:rPr>
                    <a:t>Course Events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34"/>
                    </a:rPr>
                    <a:t>Your Feeds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35"/>
                    </a:rPr>
                    <a:t>Submit Feed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36"/>
                    </a:rPr>
                    <a:t>Privacy Policy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  <a:p>
                  <a:r>
                    <a:rPr lang="en-US" sz="900" b="1" dirty="0">
                      <a:solidFill>
                        <a:srgbClr val="DCA10D"/>
                      </a:solidFill>
                      <a:effectLst/>
                      <a:latin typeface="Helvetica Neue" panose="02000503000000020004" pitchFamily="2" charset="0"/>
                      <a:hlinkClick r:id="rId37"/>
                    </a:rPr>
                    <a:t>Terms of Service</a:t>
                  </a:r>
                  <a:endParaRPr lang="en-US" sz="900" dirty="0">
                    <a:solidFill>
                      <a:srgbClr val="DCA10D"/>
                    </a:solidFill>
                    <a:effectLst/>
                    <a:latin typeface="Helvetica Neue" panose="02000503000000020004" pitchFamily="2" charset="0"/>
                  </a:endParaRPr>
                </a:p>
              </p:txBody>
            </p:sp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AEAFD4DB-D81A-5543-AEEA-9673FA2F6D4A}"/>
                    </a:ext>
                  </a:extLst>
                </p:cNvPr>
                <p:cNvSpPr/>
                <p:nvPr/>
              </p:nvSpPr>
              <p:spPr>
                <a:xfrm>
                  <a:off x="5328849" y="2215785"/>
                  <a:ext cx="85632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0" i="0" u="none" strike="noStrike" dirty="0">
                      <a:solidFill>
                        <a:srgbClr val="1155CC"/>
                      </a:solidFill>
                      <a:effectLst/>
                      <a:latin typeface="Arial" panose="020B0604020202020204" pitchFamily="34" charset="0"/>
                      <a:hlinkClick r:id="rId38"/>
                    </a:rPr>
                    <a:t>gibirger</a:t>
                  </a:r>
                  <a:r>
                    <a:rPr lang="en-US" sz="1200" b="0" i="0" dirty="0">
                      <a:solidFill>
                        <a:srgbClr val="222222"/>
                      </a:solidFill>
                      <a:effectLst/>
                      <a:latin typeface="Arial" panose="020B0604020202020204" pitchFamily="34" charset="0"/>
                    </a:rPr>
                    <a:t>, </a:t>
                  </a:r>
                </a:p>
                <a:p>
                  <a:r>
                    <a:rPr lang="en-US" sz="1200" b="0" i="0" u="none" strike="noStrike" dirty="0">
                      <a:solidFill>
                        <a:srgbClr val="1155CC"/>
                      </a:solidFill>
                      <a:effectLst/>
                      <a:latin typeface="Arial" panose="020B0604020202020204" pitchFamily="34" charset="0"/>
                      <a:hlinkClick r:id="rId39"/>
                    </a:rPr>
                    <a:t>via </a:t>
                  </a:r>
                  <a:r>
                    <a:rPr lang="he-IL" sz="1200" b="0" i="0" u="none" strike="noStrike" dirty="0">
                      <a:solidFill>
                        <a:srgbClr val="1155CC"/>
                      </a:solidFill>
                      <a:effectLst/>
                      <a:latin typeface="Arial" panose="020B0604020202020204" pitchFamily="34" charset="0"/>
                      <a:hlinkClick r:id="rId39"/>
                    </a:rPr>
                    <a:t>פ</a:t>
                  </a:r>
                  <a:r>
                    <a:rPr lang="el-GR" sz="1200" b="0" i="0" u="none" strike="noStrike" dirty="0">
                      <a:solidFill>
                        <a:srgbClr val="1155CC"/>
                      </a:solidFill>
                      <a:effectLst/>
                      <a:latin typeface="Arial" panose="020B0604020202020204" pitchFamily="34" charset="0"/>
                      <a:hlinkClick r:id="rId39"/>
                    </a:rPr>
                    <a:t>λ</a:t>
                  </a:r>
                  <a:r>
                    <a:rPr lang="en-US" sz="1200" b="0" i="0" u="none" strike="noStrike" dirty="0">
                      <a:solidFill>
                        <a:srgbClr val="1155CC"/>
                      </a:solidFill>
                      <a:effectLst/>
                      <a:latin typeface="Arial" panose="020B0604020202020204" pitchFamily="34" charset="0"/>
                      <a:hlinkClick r:id="rId39"/>
                    </a:rPr>
                    <a:t>enK</a:t>
                  </a:r>
                  <a:endParaRPr lang="en-US" sz="1200" dirty="0"/>
                </a:p>
              </p:txBody>
            </p:sp>
            <p:cxnSp>
              <p:nvCxnSpPr>
                <p:cNvPr id="122" name="Straight Arrow Connector 121">
                  <a:extLst>
                    <a:ext uri="{FF2B5EF4-FFF2-40B4-BE49-F238E27FC236}">
                      <a16:creationId xmlns:a16="http://schemas.microsoft.com/office/drawing/2014/main" id="{A5B82CFA-8C21-5444-A400-6614BA557F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413258" y="2786512"/>
                  <a:ext cx="272603" cy="138299"/>
                </a:xfrm>
                <a:prstGeom prst="straightConnector1">
                  <a:avLst/>
                </a:prstGeom>
                <a:ln w="635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81C6274-6CB1-6E49-91D3-54E969164BE4}"/>
                </a:ext>
              </a:extLst>
            </p:cNvPr>
            <p:cNvSpPr txBox="1"/>
            <p:nvPr/>
          </p:nvSpPr>
          <p:spPr>
            <a:xfrm>
              <a:off x="8186900" y="-38732"/>
              <a:ext cx="38298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  <a:latin typeface="Bradley Hand" pitchFamily="2" charset="77"/>
                </a:rPr>
                <a:t>Tree Graph </a:t>
              </a:r>
              <a:r>
                <a:rPr lang="en-US" sz="3600" dirty="0" err="1">
                  <a:solidFill>
                    <a:srgbClr val="FF0000"/>
                  </a:solidFill>
                  <a:latin typeface="Bradley Hand" pitchFamily="2" charset="77"/>
                </a:rPr>
                <a:t>Modrel</a:t>
              </a:r>
              <a:endParaRPr lang="en-US" sz="3600" dirty="0">
                <a:solidFill>
                  <a:srgbClr val="FF0000"/>
                </a:solidFill>
                <a:latin typeface="Bradley Hand" pitchFamily="2" charset="77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85760A0-0C8B-6A4D-8217-649908B71E4A}"/>
                </a:ext>
              </a:extLst>
            </p:cNvPr>
            <p:cNvSpPr txBox="1"/>
            <p:nvPr/>
          </p:nvSpPr>
          <p:spPr>
            <a:xfrm>
              <a:off x="5763369" y="364133"/>
              <a:ext cx="11753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Mistral" panose="03090702030407020403" pitchFamily="66" charset="0"/>
                </a:rPr>
                <a:t>Root Node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537314B-F596-194D-A9DC-34B3B8BA3442}"/>
                </a:ext>
              </a:extLst>
            </p:cNvPr>
            <p:cNvSpPr txBox="1"/>
            <p:nvPr/>
          </p:nvSpPr>
          <p:spPr>
            <a:xfrm>
              <a:off x="10463503" y="1148859"/>
              <a:ext cx="12907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Bradley Hand" pitchFamily="2" charset="77"/>
                </a:rPr>
                <a:t>Child Node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B2CDB3B-7D2F-824B-A0B6-E02715FD7827}"/>
                </a:ext>
              </a:extLst>
            </p:cNvPr>
            <p:cNvSpPr txBox="1"/>
            <p:nvPr/>
          </p:nvSpPr>
          <p:spPr>
            <a:xfrm>
              <a:off x="38622" y="570645"/>
              <a:ext cx="1401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Bradley Hand" pitchFamily="2" charset="77"/>
                </a:rPr>
                <a:t>Parent Node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2B4827ED-555F-484A-9FDC-1AB4FB8A4EB1}"/>
                </a:ext>
              </a:extLst>
            </p:cNvPr>
            <p:cNvSpPr txBox="1"/>
            <p:nvPr/>
          </p:nvSpPr>
          <p:spPr>
            <a:xfrm>
              <a:off x="8226466" y="2460581"/>
              <a:ext cx="1231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  <a:latin typeface="Bradley Hand" pitchFamily="2" charset="77"/>
                </a:rPr>
                <a:t>ChildNode</a:t>
              </a:r>
              <a:endParaRPr lang="en-US" dirty="0">
                <a:solidFill>
                  <a:srgbClr val="FF0000"/>
                </a:solidFill>
                <a:latin typeface="Bradley Hand" pitchFamily="2" charset="77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2145FAF-B9B6-1049-A868-257C1068EC41}"/>
                </a:ext>
              </a:extLst>
            </p:cNvPr>
            <p:cNvSpPr txBox="1"/>
            <p:nvPr/>
          </p:nvSpPr>
          <p:spPr>
            <a:xfrm>
              <a:off x="6742711" y="5065318"/>
              <a:ext cx="12907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Bradley Hand" pitchFamily="2" charset="77"/>
                </a:rPr>
                <a:t>Child Node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FA7CE67-8F4E-BC46-A9E1-09B67C1776E1}"/>
                </a:ext>
              </a:extLst>
            </p:cNvPr>
            <p:cNvSpPr txBox="1"/>
            <p:nvPr/>
          </p:nvSpPr>
          <p:spPr>
            <a:xfrm>
              <a:off x="2304970" y="1240254"/>
              <a:ext cx="12907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Bradley Hand" pitchFamily="2" charset="77"/>
                </a:rPr>
                <a:t>Child Node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A9A4861-B036-1A4A-B00F-AACD30C5CC7A}"/>
                </a:ext>
              </a:extLst>
            </p:cNvPr>
            <p:cNvSpPr txBox="1"/>
            <p:nvPr/>
          </p:nvSpPr>
          <p:spPr>
            <a:xfrm>
              <a:off x="4516910" y="2429795"/>
              <a:ext cx="12907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Bradley Hand" pitchFamily="2" charset="77"/>
                </a:rPr>
                <a:t>Child Node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54EC6E5-4625-3E44-8241-327452FFC329}"/>
                </a:ext>
              </a:extLst>
            </p:cNvPr>
            <p:cNvSpPr txBox="1"/>
            <p:nvPr/>
          </p:nvSpPr>
          <p:spPr>
            <a:xfrm>
              <a:off x="1406653" y="3366431"/>
              <a:ext cx="19559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Bradley Hand" pitchFamily="2" charset="77"/>
                </a:rPr>
                <a:t>18 Sibling Nodes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E505903-0241-5C43-9AD9-0DE9F92DD2B7}"/>
                </a:ext>
              </a:extLst>
            </p:cNvPr>
            <p:cNvSpPr txBox="1"/>
            <p:nvPr/>
          </p:nvSpPr>
          <p:spPr>
            <a:xfrm>
              <a:off x="5529865" y="2126284"/>
              <a:ext cx="1186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Bradley Hand" pitchFamily="2" charset="77"/>
                </a:rPr>
                <a:t>Leaf Node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FD09B41-E116-1C43-9EBF-10A7D11B6E09}"/>
                </a:ext>
              </a:extLst>
            </p:cNvPr>
            <p:cNvSpPr txBox="1"/>
            <p:nvPr/>
          </p:nvSpPr>
          <p:spPr>
            <a:xfrm>
              <a:off x="2610883" y="2611368"/>
              <a:ext cx="1186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Bradley Hand" pitchFamily="2" charset="77"/>
                </a:rPr>
                <a:t>Leaf Node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988285D-5D3E-6347-BAC5-A4BAD8A2C90A}"/>
                </a:ext>
              </a:extLst>
            </p:cNvPr>
            <p:cNvSpPr txBox="1"/>
            <p:nvPr/>
          </p:nvSpPr>
          <p:spPr>
            <a:xfrm>
              <a:off x="8510422" y="4374635"/>
              <a:ext cx="1186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Bradley Hand" pitchFamily="2" charset="77"/>
                </a:rPr>
                <a:t>Leaf Node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8B433AB-535F-CE40-8CDD-61A536B3FC8D}"/>
                </a:ext>
              </a:extLst>
            </p:cNvPr>
            <p:cNvSpPr txBox="1"/>
            <p:nvPr/>
          </p:nvSpPr>
          <p:spPr>
            <a:xfrm>
              <a:off x="9630297" y="3144332"/>
              <a:ext cx="1186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Bradley Hand" pitchFamily="2" charset="77"/>
                </a:rPr>
                <a:t>Leaf Node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60C49F6-E0D7-2346-9E06-FFFACA088FD9}"/>
                </a:ext>
              </a:extLst>
            </p:cNvPr>
            <p:cNvSpPr txBox="1"/>
            <p:nvPr/>
          </p:nvSpPr>
          <p:spPr>
            <a:xfrm>
              <a:off x="10905441" y="3144928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Bradley Hand" pitchFamily="2" charset="77"/>
                </a:rPr>
                <a:t>Leaf </a:t>
              </a:r>
              <a:r>
                <a:rPr lang="en-US" dirty="0" err="1">
                  <a:solidFill>
                    <a:srgbClr val="FF0000"/>
                  </a:solidFill>
                  <a:latin typeface="Bradley Hand" pitchFamily="2" charset="77"/>
                </a:rPr>
                <a:t>Nodev</a:t>
              </a:r>
              <a:endParaRPr lang="en-US" dirty="0">
                <a:solidFill>
                  <a:srgbClr val="FF0000"/>
                </a:solidFill>
                <a:latin typeface="Bradley Hand" pitchFamily="2" charset="77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46197E4-1E5B-4046-A35E-24CA5DF58E6A}"/>
                </a:ext>
              </a:extLst>
            </p:cNvPr>
            <p:cNvSpPr txBox="1"/>
            <p:nvPr/>
          </p:nvSpPr>
          <p:spPr>
            <a:xfrm>
              <a:off x="6909595" y="4361298"/>
              <a:ext cx="1186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Bradley Hand" pitchFamily="2" charset="77"/>
                </a:rPr>
                <a:t>Leaf Node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970AEA0-CC8A-CF40-826A-BD158512068E}"/>
                </a:ext>
              </a:extLst>
            </p:cNvPr>
            <p:cNvSpPr txBox="1"/>
            <p:nvPr/>
          </p:nvSpPr>
          <p:spPr>
            <a:xfrm>
              <a:off x="1188391" y="2594969"/>
              <a:ext cx="1186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Bradley Hand" pitchFamily="2" charset="77"/>
                </a:rPr>
                <a:t>Leaf Node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765232E2-581A-0042-8E6D-A65CFF6D8270}"/>
                </a:ext>
              </a:extLst>
            </p:cNvPr>
            <p:cNvSpPr txBox="1"/>
            <p:nvPr/>
          </p:nvSpPr>
          <p:spPr>
            <a:xfrm>
              <a:off x="5222256" y="4376344"/>
              <a:ext cx="1186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Bradley Hand" pitchFamily="2" charset="77"/>
                </a:rPr>
                <a:t>Leaf Node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D4B504AE-FE05-0F44-B01D-80A642F93A97}"/>
                </a:ext>
              </a:extLst>
            </p:cNvPr>
            <p:cNvSpPr txBox="1"/>
            <p:nvPr/>
          </p:nvSpPr>
          <p:spPr>
            <a:xfrm>
              <a:off x="3386259" y="4371861"/>
              <a:ext cx="1186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Bradley Hand" pitchFamily="2" charset="77"/>
                </a:rPr>
                <a:t>Leaf Node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32D5D588-81BE-914A-83EC-9F3E3D9DE802}"/>
                </a:ext>
              </a:extLst>
            </p:cNvPr>
            <p:cNvSpPr txBox="1"/>
            <p:nvPr/>
          </p:nvSpPr>
          <p:spPr>
            <a:xfrm>
              <a:off x="2859529" y="159340"/>
              <a:ext cx="12907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Bradley Hand" pitchFamily="2" charset="77"/>
                </a:rPr>
                <a:t>Child Node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7827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123</Words>
  <Application>Microsoft Macintosh PowerPoint</Application>
  <PresentationFormat>Widescreen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Bradley Hand</vt:lpstr>
      <vt:lpstr>Calibri</vt:lpstr>
      <vt:lpstr>Calibri Light</vt:lpstr>
      <vt:lpstr>Helvetica Neue</vt:lpstr>
      <vt:lpstr>Mistral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polster</dc:creator>
  <cp:lastModifiedBy>frank polster</cp:lastModifiedBy>
  <cp:revision>25</cp:revision>
  <dcterms:created xsi:type="dcterms:W3CDTF">2018-11-07T21:31:02Z</dcterms:created>
  <dcterms:modified xsi:type="dcterms:W3CDTF">2018-11-08T16:12:03Z</dcterms:modified>
</cp:coreProperties>
</file>